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9" r:id="rId3"/>
    <p:sldId id="287" r:id="rId4"/>
    <p:sldId id="285" r:id="rId5"/>
    <p:sldId id="290" r:id="rId6"/>
    <p:sldId id="291" r:id="rId7"/>
    <p:sldId id="292" r:id="rId8"/>
    <p:sldId id="293" r:id="rId9"/>
    <p:sldId id="295" r:id="rId10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718" autoAdjust="0"/>
  </p:normalViewPr>
  <p:slideViewPr>
    <p:cSldViewPr>
      <p:cViewPr varScale="1">
        <p:scale>
          <a:sx n="39" d="100"/>
          <a:sy n="39" d="100"/>
        </p:scale>
        <p:origin x="54" y="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DAB3460-0AE7-49A1-AE78-5640F218BE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708E72-B2B0-407F-95FD-948759181B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FE8A28F-8BA8-4960-9267-78A1A66F4CF3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683E249-89A5-4297-BD05-EC7F3CDA32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B75818-DCCB-4AEF-AB5C-73491C4299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5EC35D-48E2-445B-AF02-EADC749E0DD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FB9EFC2-9019-436C-8DBF-2DDAB87C67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E0A5F34-DF1B-467C-B864-BD1D999A117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32B422-77A7-486A-96B5-A627245DE50F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3BC7A999-36D9-4356-B16F-0F7292676A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AFF338B8-2C6D-4C72-8472-AC95500839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B0CAE4-97C2-4799-A447-3C8670D066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4C946C-E30F-480C-A4A9-AA4171B43F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CCCC06D-261C-463B-832E-DC214AEF60B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>
            <a:extLst>
              <a:ext uri="{FF2B5EF4-FFF2-40B4-BE49-F238E27FC236}">
                <a16:creationId xmlns:a16="http://schemas.microsoft.com/office/drawing/2014/main" id="{C39D04D9-ECBC-47C5-A312-04F6E0552C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>
            <a:extLst>
              <a:ext uri="{FF2B5EF4-FFF2-40B4-BE49-F238E27FC236}">
                <a16:creationId xmlns:a16="http://schemas.microsoft.com/office/drawing/2014/main" id="{D5BAB65A-76B6-413A-8373-8164116D2D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12292" name="Espace réservé du numéro de diapositive 3">
            <a:extLst>
              <a:ext uri="{FF2B5EF4-FFF2-40B4-BE49-F238E27FC236}">
                <a16:creationId xmlns:a16="http://schemas.microsoft.com/office/drawing/2014/main" id="{6668AD21-551D-4C93-AD46-643C0DD472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88671E-C895-4FD4-8485-898D2D8BEE68}" type="slidenum">
              <a:rPr lang="fr-FR" altLang="fr-FR">
                <a:latin typeface="Calibri" panose="020F0502020204030204" pitchFamily="34" charset="0"/>
              </a:rPr>
              <a:pPr eaLnBrk="1" hangingPunct="1"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C277BCD3-E65C-498C-8CBA-AC80C60996CA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EA2DB3-9E8B-4080-B423-E5C641125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0C1C4-48B0-452F-A8CF-0DFF318E7C9B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3A89DB-602B-4EB4-B185-AC90CA459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33E4C5-19E2-40D7-9C51-31CF0C4DC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4D7BD-579C-4D32-BF2F-367431923B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97328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4D2BF-1A7D-4B37-B304-A73E55A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2E298-D5EA-4CE8-A1F6-1F67F0EC72D2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8DFFC-9D1A-420D-AE52-ACBC9E11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83D1F-EED2-4132-9B91-BAE65832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0D0C3-F299-45A4-A524-E651A8480F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2620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AFC7-804A-4698-941F-D4062C647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C1692-1810-406E-A75B-F668F546DC96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4C249-8E3A-40E4-BC66-50121C6AF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97F81-F068-45BF-A915-B0FEF30E8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30690-EF12-4F0D-AEF5-69F1784B36E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98081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2EAE202-B6B8-4E15-A970-91F18FD6D8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98CF6A5-E8CD-47AE-B069-A547D15238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86F5945-569F-426F-A947-4E637D905AA4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F329BC80-7659-4D02-B9CA-BF80BD4AE2C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50F2C-5AFD-4B5E-B6F5-A3681556FD77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69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41047-D573-4935-8C48-9E15064A7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46AB0-65E9-4651-95A9-59350B484F59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00634-C179-4056-AC8A-DA85B6D4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1B604-1FAB-4C7E-9878-18ADCC3AF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7BE1A-44A0-47A6-BF9A-0CE18D49E6A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0551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C1D8E679-FF55-494C-811A-6A7D3A56CF71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D6C56A-1729-49B8-BF85-9CCDF0D9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DA708-F201-422E-BDB4-5CDE6D4832B5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BA4E5C5-1C7B-4FD3-B6A8-8B038320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BF6A20-8003-48BD-92BA-EB79C3F1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7814E-5112-4C87-8421-2520E18CD62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0156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917165-D29C-4900-A8F8-4C14E664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55ACB-DEB8-4CCE-829D-A35658F6D36A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5EACC7-0F5C-4007-B0D5-1C4D73850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668CAF-B3A3-4F94-92FC-D49F1A12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B304E-7D99-4E26-8387-F9E803021D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116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84593D3E-89DC-4658-ADA3-DBEF0A70F9FE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17D71E59-686C-4D70-82BB-687A4B265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14AB8-0485-4154-BD0D-E47957FA5D40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8CBEAE0E-D1C5-4BD0-824A-777C09733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535C6B5A-D0A2-4E63-8ACA-0EF71946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9DD4C-949B-4304-9CA7-38E618DB00B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337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DD6E4D-BBF3-462A-B7AD-EC1A79370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8E4BD-09D3-4BD7-9364-75F01A64D1C9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E55BF8-119B-4054-8BF9-335C79C94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41E5AC-5CF6-4445-BD1B-A89E4AA02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7E74B-A8C5-4071-8E6F-896FC5DC45C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2659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46ABB9A-DD88-497D-8E2F-2290BE6EB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76C58-CAF0-4EE7-8DA7-71EA50844684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508250E-A28A-464A-BD17-E8F1EBDFB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C1FF3B-B6A7-48B8-917B-ED13A376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7360-893C-424B-949E-05F15A435D0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8774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D9FB513A-8515-493E-9685-D014C40DF68B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B9C25D5-E136-450E-AFE5-7531BC7A1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31650-7B8E-48D2-BCD7-C654699B14AA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E8A89C7-E3E5-43E9-9EC3-FFDF0F9E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0A84B5E-4D78-4A6E-BB94-59D0CF475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9CA5A-E5EF-4393-BE00-2C4CB6D7DFA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0828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74BDC0C-9FFA-416A-8A1A-3B7FAE244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AA97-00B6-4E46-8BB6-7F30125138EF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2EA2B3-F250-4105-9777-BA859660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6F21AA-E4BC-466A-A7CF-2B4FD296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8A9C8-8967-4302-BD57-D0F8A96CFC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0682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FF1C97D-9F68-47C1-B594-2EB9A4B816C5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865B74-1ED3-4C1A-ABC7-07F06A5F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A786FD4-B103-4E26-8916-5D0D239EBF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F70FE2-7FE2-4581-9063-246DC43EFF60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53F49-EC84-4979-B5E3-A44D8EF31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BC5B94A-0614-4841-A685-E8D6040D644B}" type="datetimeFigureOut">
              <a:rPr lang="fr-FR"/>
              <a:pPr>
                <a:defRPr/>
              </a:pPr>
              <a:t>06/07/2020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EE552-2E4D-4D7A-A797-70313A192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EB826-05DB-4CE9-AFEF-D24F67CF1E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02ABA775-D924-4520-8AED-ED46B6BFAE0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1" r:id="rId1"/>
    <p:sldLayoutId id="2147484394" r:id="rId2"/>
    <p:sldLayoutId id="2147484402" r:id="rId3"/>
    <p:sldLayoutId id="2147484395" r:id="rId4"/>
    <p:sldLayoutId id="2147484403" r:id="rId5"/>
    <p:sldLayoutId id="2147484396" r:id="rId6"/>
    <p:sldLayoutId id="2147484397" r:id="rId7"/>
    <p:sldLayoutId id="2147484404" r:id="rId8"/>
    <p:sldLayoutId id="2147484398" r:id="rId9"/>
    <p:sldLayoutId id="2147484399" r:id="rId10"/>
    <p:sldLayoutId id="2147484400" r:id="rId11"/>
    <p:sldLayoutId id="214748440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8E2F0A9-657B-4BDB-BFEF-6EA7D75F925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288" y="549275"/>
            <a:ext cx="8229600" cy="1371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Les partenariats stratégiques de </a:t>
            </a:r>
            <a:br>
              <a:rPr lang="fr-F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Région Centre-Val de Loire</a:t>
            </a:r>
          </a:p>
        </p:txBody>
      </p:sp>
      <p:pic>
        <p:nvPicPr>
          <p:cNvPr id="7171" name="Image 5">
            <a:extLst>
              <a:ext uri="{FF2B5EF4-FFF2-40B4-BE49-F238E27FC236}">
                <a16:creationId xmlns:a16="http://schemas.microsoft.com/office/drawing/2014/main" id="{8DC50DED-C798-4302-9656-58AC20E6E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90713"/>
            <a:ext cx="6746875" cy="414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Image 6">
            <a:extLst>
              <a:ext uri="{FF2B5EF4-FFF2-40B4-BE49-F238E27FC236}">
                <a16:creationId xmlns:a16="http://schemas.microsoft.com/office/drawing/2014/main" id="{CBA8D616-C7EB-447A-A452-12AE4119F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5" y="6092825"/>
            <a:ext cx="34956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E13B8122-3474-4363-9FFC-73DDBF4146FB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002060"/>
                </a:solidFill>
              </a:rPr>
              <a:t>Coopération avec </a:t>
            </a:r>
            <a:br>
              <a:rPr lang="fr-FR" sz="2800" dirty="0">
                <a:solidFill>
                  <a:srgbClr val="002060"/>
                </a:solidFill>
              </a:rPr>
            </a:br>
            <a:r>
              <a:rPr lang="fr-FR" sz="2800" dirty="0">
                <a:solidFill>
                  <a:srgbClr val="002060"/>
                </a:solidFill>
              </a:rPr>
              <a:t>la Voïvodie de </a:t>
            </a:r>
            <a:r>
              <a:rPr lang="fr-FR" sz="2800" dirty="0" err="1">
                <a:solidFill>
                  <a:srgbClr val="002060"/>
                </a:solidFill>
              </a:rPr>
              <a:t>Malopolska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1736426-615D-4166-9279-731240E90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43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8196" name="Rectangle 9">
            <a:extLst>
              <a:ext uri="{FF2B5EF4-FFF2-40B4-BE49-F238E27FC236}">
                <a16:creationId xmlns:a16="http://schemas.microsoft.com/office/drawing/2014/main" id="{4652AC7F-772B-498F-B5BA-F9DC931DC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graphicFrame>
        <p:nvGraphicFramePr>
          <p:cNvPr id="8197" name="Object 8">
            <a:extLst>
              <a:ext uri="{FF2B5EF4-FFF2-40B4-BE49-F238E27FC236}">
                <a16:creationId xmlns:a16="http://schemas.microsoft.com/office/drawing/2014/main" id="{9B338394-4B9E-4B48-9B30-96DA5C6D49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58175" y="0"/>
          <a:ext cx="8858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r:id="rId3" imgW="1714739" imgH="1714739" progId="MSPhotoEd.3">
                  <p:embed/>
                </p:oleObj>
              </mc:Choice>
              <mc:Fallback>
                <p:oleObj r:id="rId3" imgW="1714739" imgH="1714739" progId="MSPhotoEd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8175" y="0"/>
                        <a:ext cx="88582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3">
            <a:extLst>
              <a:ext uri="{FF2B5EF4-FFF2-40B4-BE49-F238E27FC236}">
                <a16:creationId xmlns:a16="http://schemas.microsoft.com/office/drawing/2014/main" id="{D68F6AB5-8139-4587-8268-2B83D77005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989138"/>
            <a:ext cx="8229600" cy="3886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fr-FR" altLang="fr-FR" sz="1600">
                <a:solidFill>
                  <a:srgbClr val="002060"/>
                </a:solidFill>
              </a:rPr>
              <a:t>Coopérations scientifiques dans le domaine des </a:t>
            </a:r>
            <a:r>
              <a:rPr lang="fr-FR" altLang="fr-FR" sz="1600" b="1">
                <a:solidFill>
                  <a:srgbClr val="002060"/>
                </a:solidFill>
              </a:rPr>
              <a:t>sciences du vivant et des biotechnologies</a:t>
            </a:r>
            <a:endParaRPr lang="fr-FR" altLang="fr-FR" sz="160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fr-FR" altLang="fr-FR" sz="160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r-FR" altLang="fr-FR" sz="1600" b="1">
                <a:solidFill>
                  <a:srgbClr val="002060"/>
                </a:solidFill>
              </a:rPr>
              <a:t>Coopérations artistiques</a:t>
            </a:r>
            <a:r>
              <a:rPr lang="fr-FR" altLang="fr-FR" sz="1600">
                <a:solidFill>
                  <a:srgbClr val="002060"/>
                </a:solidFill>
              </a:rPr>
              <a:t> : cinéma d’animation et art contemporain (éligible Aux Arts Lycéens), potentiel autour de la Renaissance et Léonard de Vinci</a:t>
            </a:r>
          </a:p>
          <a:p>
            <a:pPr algn="just" eaLnBrk="1" hangingPunct="1">
              <a:lnSpc>
                <a:spcPct val="80000"/>
              </a:lnSpc>
            </a:pPr>
            <a:endParaRPr lang="fr-FR" altLang="fr-FR" sz="160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r-FR" altLang="fr-FR" sz="1600">
                <a:solidFill>
                  <a:srgbClr val="002060"/>
                </a:solidFill>
              </a:rPr>
              <a:t>Soutien aux projets favorisant l’expression de la </a:t>
            </a:r>
            <a:r>
              <a:rPr lang="fr-FR" altLang="fr-FR" sz="1600" b="1">
                <a:solidFill>
                  <a:srgbClr val="002060"/>
                </a:solidFill>
              </a:rPr>
              <a:t>citoyenneté européenne des jeunes, notamment à travers la mémoire de la Shoah</a:t>
            </a:r>
            <a:r>
              <a:rPr lang="fr-FR" altLang="fr-FR" sz="1600">
                <a:solidFill>
                  <a:srgbClr val="002060"/>
                </a:solidFill>
              </a:rPr>
              <a:t> : volontariat international, échanges de jeunes, partenariats scolaires, jumelages de villes…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fr-FR" altLang="fr-FR" sz="160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r-FR" altLang="fr-FR" sz="1600">
                <a:solidFill>
                  <a:srgbClr val="002060"/>
                </a:solidFill>
              </a:rPr>
              <a:t>Autres domaines d’intérêt commun : transition énergétique et qualité de l’air ; tourisme à vélo ; politiques d’orientation et promotion des filières professionnelles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E44D865B-8351-4F70-BDC1-C028AB8D9097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002060"/>
                </a:solidFill>
              </a:rPr>
              <a:t>Coopération avec </a:t>
            </a:r>
            <a:br>
              <a:rPr lang="fr-FR" sz="2800" dirty="0">
                <a:solidFill>
                  <a:srgbClr val="002060"/>
                </a:solidFill>
              </a:rPr>
            </a:br>
            <a:r>
              <a:rPr lang="fr-FR" sz="2800" dirty="0">
                <a:solidFill>
                  <a:srgbClr val="002060"/>
                </a:solidFill>
              </a:rPr>
              <a:t>la Région de Pardubice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976FF56-5081-4C0D-9654-E20F7EFC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43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pic>
        <p:nvPicPr>
          <p:cNvPr id="9220" name="Picture 8" descr="znak">
            <a:extLst>
              <a:ext uri="{FF2B5EF4-FFF2-40B4-BE49-F238E27FC236}">
                <a16:creationId xmlns:a16="http://schemas.microsoft.com/office/drawing/2014/main" id="{63FA4C09-F2B4-4A31-8008-C41600D78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0" y="0"/>
            <a:ext cx="73025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53E27C21-8C29-4C82-8251-6CAB4901B4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989138"/>
            <a:ext cx="8229600" cy="38862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fr-FR" sz="1600" b="1" dirty="0">
              <a:solidFill>
                <a:srgbClr val="002060"/>
              </a:solidFill>
            </a:endParaRPr>
          </a:p>
          <a:p>
            <a:pPr marL="182880" indent="-182880" algn="just" eaLnBrk="1" fontAlgn="auto" hangingPunct="1">
              <a:spcAft>
                <a:spcPts val="0"/>
              </a:spcAft>
              <a:defRPr/>
            </a:pPr>
            <a:r>
              <a:rPr lang="fr-FR" sz="1600" dirty="0">
                <a:solidFill>
                  <a:srgbClr val="002060"/>
                </a:solidFill>
              </a:rPr>
              <a:t>Echanges de pratiques autour de </a:t>
            </a:r>
            <a:r>
              <a:rPr lang="fr-FR" sz="1600" b="1" dirty="0">
                <a:solidFill>
                  <a:srgbClr val="002060"/>
                </a:solidFill>
              </a:rPr>
              <a:t>l’entreprenariat social </a:t>
            </a:r>
            <a:r>
              <a:rPr lang="fr-FR" sz="1600" dirty="0">
                <a:solidFill>
                  <a:srgbClr val="002060"/>
                </a:solidFill>
              </a:rPr>
              <a:t>(économie sociale et solidaire, action sanitaire et sociale, service civique international)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600" dirty="0">
              <a:solidFill>
                <a:srgbClr val="002060"/>
              </a:solidFill>
            </a:endParaRPr>
          </a:p>
          <a:p>
            <a:pPr marL="182880" indent="-182880" algn="just" eaLnBrk="1" fontAlgn="auto" hangingPunct="1">
              <a:spcAft>
                <a:spcPts val="0"/>
              </a:spcAft>
              <a:defRPr/>
            </a:pPr>
            <a:r>
              <a:rPr lang="fr-FR" sz="1600" dirty="0">
                <a:solidFill>
                  <a:srgbClr val="002060"/>
                </a:solidFill>
              </a:rPr>
              <a:t>Echanges culturels : </a:t>
            </a:r>
            <a:r>
              <a:rPr lang="fr-FR" sz="1600" b="1" dirty="0">
                <a:solidFill>
                  <a:srgbClr val="002060"/>
                </a:solidFill>
              </a:rPr>
              <a:t>théâtre, patrimoine et jardins</a:t>
            </a:r>
            <a:r>
              <a:rPr lang="fr-FR" sz="1600" dirty="0">
                <a:solidFill>
                  <a:srgbClr val="002060"/>
                </a:solidFill>
              </a:rPr>
              <a:t>, avec une forte implication de lycéens dans ces échanges (stages et visites d’études, projets « aux arts lycéens », festival international de théâtre lycéen francophone - </a:t>
            </a:r>
            <a:r>
              <a:rPr lang="fr-FR" sz="1600" dirty="0" err="1">
                <a:solidFill>
                  <a:srgbClr val="002060"/>
                </a:solidFill>
              </a:rPr>
              <a:t>Festivadlo</a:t>
            </a:r>
            <a:r>
              <a:rPr lang="fr-FR" sz="1600" dirty="0">
                <a:solidFill>
                  <a:srgbClr val="002060"/>
                </a:solidFill>
              </a:rPr>
              <a:t>)</a:t>
            </a:r>
          </a:p>
          <a:p>
            <a:pPr marL="182880" indent="-182880" algn="just" eaLnBrk="1" fontAlgn="auto" hangingPunct="1">
              <a:spcAft>
                <a:spcPts val="0"/>
              </a:spcAft>
              <a:defRPr/>
            </a:pPr>
            <a:endParaRPr lang="fr-FR" sz="1600" dirty="0">
              <a:solidFill>
                <a:srgbClr val="002060"/>
              </a:solidFill>
            </a:endParaRPr>
          </a:p>
          <a:p>
            <a:pPr marL="182880" indent="-182880" algn="just" eaLnBrk="1" fontAlgn="auto" hangingPunct="1">
              <a:spcAft>
                <a:spcPts val="0"/>
              </a:spcAft>
              <a:defRPr/>
            </a:pPr>
            <a:r>
              <a:rPr lang="fr-FR" sz="1600" b="1" dirty="0">
                <a:solidFill>
                  <a:srgbClr val="002060"/>
                </a:solidFill>
              </a:rPr>
              <a:t>Promotion des territoires </a:t>
            </a:r>
            <a:r>
              <a:rPr lang="fr-FR" sz="1600" dirty="0">
                <a:solidFill>
                  <a:srgbClr val="002060"/>
                </a:solidFill>
              </a:rPr>
              <a:t>et de leurs potentiels économiques, agricoles et touristiques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>
            <a:extLst>
              <a:ext uri="{FF2B5EF4-FFF2-40B4-BE49-F238E27FC236}">
                <a16:creationId xmlns:a16="http://schemas.microsoft.com/office/drawing/2014/main" id="{C7701178-DE9D-4BAB-B8B4-650DA3FCBE4D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457200" y="549275"/>
            <a:ext cx="8229600" cy="1371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002060"/>
                </a:solidFill>
              </a:rPr>
              <a:t>Coopération avec </a:t>
            </a:r>
            <a:br>
              <a:rPr lang="fr-FR" sz="2800" dirty="0">
                <a:solidFill>
                  <a:srgbClr val="002060"/>
                </a:solidFill>
              </a:rPr>
            </a:br>
            <a:r>
              <a:rPr lang="fr-FR" sz="2800" dirty="0">
                <a:solidFill>
                  <a:srgbClr val="002060"/>
                </a:solidFill>
              </a:rPr>
              <a:t>le Land de Saxe-Anhalt</a:t>
            </a:r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50DD9C26-4103-49E8-8874-5275A87B9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43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pic>
        <p:nvPicPr>
          <p:cNvPr id="10244" name="Picture 10">
            <a:extLst>
              <a:ext uri="{FF2B5EF4-FFF2-40B4-BE49-F238E27FC236}">
                <a16:creationId xmlns:a16="http://schemas.microsoft.com/office/drawing/2014/main" id="{880132A7-AF46-48CE-9EB0-D1C7FF0E2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58788"/>
            <a:ext cx="19907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959D85BE-42DE-45B1-90CC-EF019D78EA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388620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r-FR" altLang="fr-FR" sz="1600" dirty="0">
              <a:solidFill>
                <a:srgbClr val="002060"/>
              </a:solidFill>
            </a:endParaRP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r-FR" altLang="fr-FR" sz="1600" dirty="0">
                <a:solidFill>
                  <a:srgbClr val="002060"/>
                </a:solidFill>
              </a:rPr>
              <a:t>Coopération autour de la pédagogie liée à la </a:t>
            </a:r>
            <a:r>
              <a:rPr lang="fr-FR" altLang="fr-FR" sz="1600" b="1" dirty="0">
                <a:solidFill>
                  <a:srgbClr val="002060"/>
                </a:solidFill>
              </a:rPr>
              <a:t>mémoire de la Shoah, </a:t>
            </a:r>
            <a:r>
              <a:rPr lang="fr-FR" altLang="fr-FR" sz="1600" dirty="0">
                <a:solidFill>
                  <a:srgbClr val="002060"/>
                </a:solidFill>
              </a:rPr>
              <a:t>à la promotion de la </a:t>
            </a:r>
            <a:r>
              <a:rPr lang="fr-FR" altLang="fr-FR" sz="1600" b="1" dirty="0">
                <a:solidFill>
                  <a:srgbClr val="002060"/>
                </a:solidFill>
              </a:rPr>
              <a:t>culture de la paix </a:t>
            </a:r>
            <a:r>
              <a:rPr lang="fr-FR" altLang="fr-FR" sz="1600" dirty="0">
                <a:solidFill>
                  <a:srgbClr val="002060"/>
                </a:solidFill>
              </a:rPr>
              <a:t>et autour de la </a:t>
            </a:r>
            <a:r>
              <a:rPr lang="fr-FR" altLang="fr-FR" sz="1600" b="1" dirty="0">
                <a:solidFill>
                  <a:srgbClr val="002060"/>
                </a:solidFill>
              </a:rPr>
              <a:t>citoyenneté européenne </a:t>
            </a:r>
            <a:r>
              <a:rPr lang="fr-FR" altLang="fr-FR" sz="1600" dirty="0">
                <a:solidFill>
                  <a:srgbClr val="002060"/>
                </a:solidFill>
              </a:rPr>
              <a:t>(échanges scolaires, volontariat, échanges d’enseignants et formateurs, développement d’outils…)</a:t>
            </a: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fr-FR" altLang="fr-FR" sz="1600" dirty="0">
              <a:solidFill>
                <a:srgbClr val="002060"/>
              </a:solidFill>
            </a:endParaRP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r-FR" altLang="fr-FR" sz="1600" dirty="0">
                <a:solidFill>
                  <a:srgbClr val="002060"/>
                </a:solidFill>
              </a:rPr>
              <a:t>Echanges autour de la valorisation des compétences transversales (« </a:t>
            </a:r>
            <a:r>
              <a:rPr lang="fr-FR" altLang="fr-FR" sz="1600" b="1" dirty="0">
                <a:solidFill>
                  <a:srgbClr val="002060"/>
                </a:solidFill>
              </a:rPr>
              <a:t>open badges</a:t>
            </a:r>
            <a:r>
              <a:rPr lang="fr-FR" altLang="fr-FR" sz="1600" dirty="0">
                <a:solidFill>
                  <a:srgbClr val="002060"/>
                </a:solidFill>
              </a:rPr>
              <a:t> ») et de la </a:t>
            </a:r>
            <a:r>
              <a:rPr lang="fr-FR" altLang="fr-FR" sz="1600" b="1" dirty="0">
                <a:solidFill>
                  <a:srgbClr val="002060"/>
                </a:solidFill>
              </a:rPr>
              <a:t>lutte contre le décrochage scolaire</a:t>
            </a: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r-FR" altLang="fr-FR" sz="1600" dirty="0">
              <a:solidFill>
                <a:srgbClr val="002060"/>
              </a:solidFill>
            </a:endParaRP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r-FR" altLang="fr-FR" sz="1600" dirty="0">
                <a:solidFill>
                  <a:srgbClr val="002060"/>
                </a:solidFill>
              </a:rPr>
              <a:t>De nombreuses </a:t>
            </a:r>
            <a:r>
              <a:rPr lang="fr-FR" altLang="fr-FR" sz="1600" b="1" dirty="0">
                <a:solidFill>
                  <a:srgbClr val="002060"/>
                </a:solidFill>
              </a:rPr>
              <a:t>coopérations culturelles</a:t>
            </a:r>
            <a:r>
              <a:rPr lang="fr-FR" altLang="fr-FR" sz="1600" dirty="0">
                <a:solidFill>
                  <a:srgbClr val="002060"/>
                </a:solidFill>
              </a:rPr>
              <a:t> (arts plastiques, musique, théâtre, parcs et jardins…)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altLang="fr-FR" sz="1600" dirty="0">
              <a:solidFill>
                <a:srgbClr val="002060"/>
              </a:solidFill>
            </a:endParaRP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r-FR" altLang="fr-FR" sz="1600" dirty="0">
                <a:solidFill>
                  <a:srgbClr val="002060"/>
                </a:solidFill>
              </a:rPr>
              <a:t>Echanges de pratiques sur </a:t>
            </a:r>
            <a:r>
              <a:rPr lang="fr-FR" altLang="fr-FR" sz="1600" b="1" dirty="0">
                <a:solidFill>
                  <a:srgbClr val="002060"/>
                </a:solidFill>
              </a:rPr>
              <a:t>la prévention des inondations</a:t>
            </a:r>
            <a:endParaRPr lang="fr-FR" altLang="fr-FR" sz="1600" dirty="0">
              <a:solidFill>
                <a:srgbClr val="002060"/>
              </a:solidFill>
            </a:endParaRP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r-FR" altLang="fr-FR" sz="1600" dirty="0">
              <a:solidFill>
                <a:srgbClr val="002060"/>
              </a:solidFill>
            </a:endParaRP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fr-FR" altLang="fr-FR" sz="1600" dirty="0">
                <a:solidFill>
                  <a:srgbClr val="002060"/>
                </a:solidFill>
              </a:rPr>
              <a:t>Perspectives : des échanges sur la </a:t>
            </a:r>
            <a:r>
              <a:rPr lang="fr-FR" altLang="fr-FR" sz="1600" b="1" dirty="0">
                <a:solidFill>
                  <a:srgbClr val="002060"/>
                </a:solidFill>
              </a:rPr>
              <a:t>stratégie numérique </a:t>
            </a:r>
            <a:r>
              <a:rPr lang="fr-FR" altLang="fr-FR" sz="1600" dirty="0">
                <a:solidFill>
                  <a:srgbClr val="002060"/>
                </a:solidFill>
              </a:rPr>
              <a:t>(aménagement et usages)</a:t>
            </a:r>
            <a:endParaRPr lang="fr-FR" altLang="fr-FR" sz="1600" b="1" dirty="0">
              <a:solidFill>
                <a:srgbClr val="002060"/>
              </a:solidFill>
            </a:endParaRPr>
          </a:p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fr-FR" altLang="fr-FR" sz="16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 7">
            <a:extLst>
              <a:ext uri="{FF2B5EF4-FFF2-40B4-BE49-F238E27FC236}">
                <a16:creationId xmlns:a16="http://schemas.microsoft.com/office/drawing/2014/main" id="{A2878917-F97A-41C3-BE99-6761E4A48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913" y="476250"/>
            <a:ext cx="173513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5354EA4-DEE9-4725-9B30-733F7C86A51A}"/>
              </a:ext>
            </a:extLst>
          </p:cNvPr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2800" dirty="0"/>
              <a:t>Coopération avec la Région de Fès-Meknès </a:t>
            </a:r>
            <a:br>
              <a:rPr lang="fr-FR" sz="2800" dirty="0"/>
            </a:br>
            <a:r>
              <a:rPr lang="fr-FR" sz="2800" dirty="0"/>
              <a:t>au Maroc</a:t>
            </a:r>
          </a:p>
        </p:txBody>
      </p:sp>
      <p:sp>
        <p:nvSpPr>
          <p:cNvPr id="11268" name="Espace réservé du contenu 2">
            <a:extLst>
              <a:ext uri="{FF2B5EF4-FFF2-40B4-BE49-F238E27FC236}">
                <a16:creationId xmlns:a16="http://schemas.microsoft.com/office/drawing/2014/main" id="{3E7A94D3-24E2-478D-91D5-4DD3253546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075613" cy="4184650"/>
          </a:xfrm>
        </p:spPr>
        <p:txBody>
          <a:bodyPr/>
          <a:lstStyle/>
          <a:p>
            <a:pPr eaLnBrk="1" hangingPunct="1"/>
            <a:r>
              <a:rPr lang="fr-FR" altLang="fr-FR" sz="1400" b="1"/>
              <a:t>Valorisation des terroirs et Economie Sociale et Solidaire </a:t>
            </a:r>
            <a:endParaRPr lang="fr-FR" altLang="fr-FR" sz="1400"/>
          </a:p>
          <a:p>
            <a:pPr lvl="1" eaLnBrk="1" hangingPunct="1"/>
            <a:r>
              <a:rPr lang="fr-FR" altLang="fr-FR" sz="1000"/>
              <a:t>Promotion du développement local dans l’ex Région Meknès-Tafilalet via le programme Plantes Aromatiques et Médicinales. Il vise à l’amélioration des revenus des petits producteurs, à travers notamment l’appui à l’organisation professionnelle, la production et la commercialisation de cette filière. </a:t>
            </a:r>
          </a:p>
          <a:p>
            <a:pPr eaLnBrk="1" hangingPunct="1"/>
            <a:endParaRPr lang="fr-FR" altLang="fr-FR" sz="1000"/>
          </a:p>
          <a:p>
            <a:pPr eaLnBrk="1" hangingPunct="1"/>
            <a:r>
              <a:rPr lang="fr-FR" altLang="fr-FR" sz="1400" b="1"/>
              <a:t>Echanges économiques et agriculture durable </a:t>
            </a:r>
          </a:p>
          <a:p>
            <a:pPr lvl="1" eaLnBrk="1" hangingPunct="1"/>
            <a:r>
              <a:rPr lang="fr-FR" altLang="fr-FR" sz="1000"/>
              <a:t>Mise en lien pour favoriser les échanges économiques entre les deux régions, notamment dans le domaine agricole</a:t>
            </a:r>
            <a:r>
              <a:rPr lang="fr-FR" altLang="fr-FR" sz="800"/>
              <a:t>. </a:t>
            </a:r>
          </a:p>
          <a:p>
            <a:pPr eaLnBrk="1" hangingPunct="1"/>
            <a:endParaRPr lang="fr-FR" altLang="fr-FR" sz="1200"/>
          </a:p>
          <a:p>
            <a:pPr eaLnBrk="1" hangingPunct="1"/>
            <a:r>
              <a:rPr lang="fr-FR" altLang="fr-FR" sz="1400" b="1"/>
              <a:t>Formation initiale et continue </a:t>
            </a:r>
            <a:endParaRPr lang="fr-FR" altLang="fr-FR" sz="1400"/>
          </a:p>
          <a:p>
            <a:pPr lvl="1" eaLnBrk="1" hangingPunct="1"/>
            <a:r>
              <a:rPr lang="fr-FR" altLang="fr-FR" sz="1000"/>
              <a:t>Travaux de recherche portant sur des problématiques d’intérêt régional, associant les compétences des structures universitaires françaises et marocaines</a:t>
            </a:r>
            <a:r>
              <a:rPr lang="fr-FR" altLang="fr-FR" sz="800"/>
              <a:t>. </a:t>
            </a:r>
          </a:p>
          <a:p>
            <a:pPr eaLnBrk="1" hangingPunct="1"/>
            <a:endParaRPr lang="fr-FR" altLang="fr-FR" sz="1200"/>
          </a:p>
          <a:p>
            <a:pPr eaLnBrk="1" hangingPunct="1"/>
            <a:r>
              <a:rPr lang="fr-FR" altLang="fr-FR" sz="1400" b="1"/>
              <a:t>Mobilisation de la jeunesse et société civile </a:t>
            </a:r>
            <a:endParaRPr lang="fr-FR" altLang="fr-FR" sz="1400"/>
          </a:p>
          <a:p>
            <a:pPr lvl="1" eaLnBrk="1" hangingPunct="1"/>
            <a:r>
              <a:rPr lang="fr-FR" altLang="fr-FR" sz="1000"/>
              <a:t>Dispositif « Aux Arts Lycéens » favorisant les échanges culturels et interculturels dans les établissements scolaires. </a:t>
            </a:r>
          </a:p>
          <a:p>
            <a:pPr lvl="1" eaLnBrk="1" hangingPunct="1"/>
            <a:r>
              <a:rPr lang="fr-FR" altLang="fr-FR" sz="1000"/>
              <a:t>Dans ce partenariat, les deux Régions souhaitent associer la jeunesse de leur territoire dans leurs actions de coopération.</a:t>
            </a:r>
          </a:p>
          <a:p>
            <a:pPr lvl="1" eaLnBrk="1" hangingPunct="1"/>
            <a:endParaRPr lang="fr-FR" altLang="fr-FR" sz="1000"/>
          </a:p>
          <a:p>
            <a:pPr eaLnBrk="1" hangingPunct="1"/>
            <a:r>
              <a:rPr lang="fr-FR" altLang="fr-FR" sz="1400" b="1"/>
              <a:t>Soutien aux échanges entre des structures associatives aux intérêts et missions</a:t>
            </a:r>
            <a:r>
              <a:rPr lang="fr-FR" altLang="fr-FR" sz="800" b="1"/>
              <a:t> </a:t>
            </a:r>
            <a:r>
              <a:rPr lang="fr-FR" altLang="fr-FR" sz="1400" b="1"/>
              <a:t>communes</a:t>
            </a:r>
            <a:r>
              <a:rPr lang="fr-FR" altLang="fr-FR" sz="280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F46F68-2EBA-4C49-BE5B-6C73F702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r-FR" sz="2400" dirty="0"/>
              <a:t>Coopération avec la province de </a:t>
            </a:r>
            <a:r>
              <a:rPr lang="fr-FR" sz="2400" dirty="0" err="1"/>
              <a:t>Luang</a:t>
            </a:r>
            <a:r>
              <a:rPr lang="fr-FR" sz="2400" dirty="0"/>
              <a:t> </a:t>
            </a:r>
            <a:r>
              <a:rPr lang="fr-FR" sz="2400" dirty="0" err="1"/>
              <a:t>Prabang</a:t>
            </a:r>
            <a:r>
              <a:rPr lang="fr-FR" sz="2400" dirty="0"/>
              <a:t> au Laos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7C7155-41A8-4B49-8A37-B29159039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endParaRPr lang="fr-FR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fr-FR" dirty="0"/>
              <a:t>Le partenariat se concentre autour de deux thématiques: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fr-FR" dirty="0"/>
              <a:t>Développement durable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fr-FR" dirty="0"/>
              <a:t>Gestion du patrimoine</a:t>
            </a:r>
          </a:p>
          <a:p>
            <a:pPr marL="274637" lvl="1" indent="0" eaLnBrk="1" hangingPunct="1">
              <a:buFont typeface="Arial" charset="0"/>
              <a:buNone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964109-1AD8-4728-BB16-89EC0FED6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r-FR" sz="2800" dirty="0"/>
              <a:t>Coopération avec la Région du </a:t>
            </a:r>
            <a:r>
              <a:rPr lang="fr-FR" sz="2800" dirty="0" err="1"/>
              <a:t>Gorgol</a:t>
            </a:r>
            <a:r>
              <a:rPr lang="fr-FR" sz="2800" dirty="0"/>
              <a:t> en Mauritanie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122699-9D13-4822-AA4D-FFA7D8B37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endParaRPr lang="fr-FR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fr-FR" dirty="0"/>
              <a:t>Ce partenariat comprend des actions autour: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fr-FR" dirty="0"/>
          </a:p>
          <a:p>
            <a:pPr lvl="1" eaLnBrk="1" hangingPunct="1">
              <a:buFont typeface="Arial" charset="0"/>
              <a:buChar char="•"/>
              <a:defRPr/>
            </a:pPr>
            <a:r>
              <a:rPr lang="fr-FR" dirty="0"/>
              <a:t>de la place de la jeunesse dans l’espace public;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fr-FR" dirty="0"/>
              <a:t>de l’appui au processus de décentralisation;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fr-FR" dirty="0"/>
              <a:t>de l’adduction en eau potable et agriculture durable.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dirty="0"/>
          </a:p>
          <a:p>
            <a:pPr eaLnBrk="1" hangingPunct="1">
              <a:buFont typeface="Arial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0108E5-C5A0-4351-B7C4-03BED92E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dirty="0"/>
              <a:t>Coopération avec l’Etat du Tamil Nadu en Inde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7EA341-2473-40AF-96D4-6D16E5BFE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fr-FR" dirty="0"/>
          </a:p>
          <a:p>
            <a:pPr marL="0" indent="0">
              <a:buFont typeface="Arial" charset="0"/>
              <a:buNone/>
              <a:defRPr/>
            </a:pPr>
            <a:r>
              <a:rPr lang="fr-FR"/>
              <a:t>Les </a:t>
            </a:r>
            <a:r>
              <a:rPr lang="fr-FR" dirty="0"/>
              <a:t>échanges s’articulent autour de 3 axes principaux :</a:t>
            </a:r>
          </a:p>
          <a:p>
            <a:pPr marL="0" indent="0">
              <a:buFont typeface="Arial" charset="0"/>
              <a:buNone/>
              <a:defRPr/>
            </a:pPr>
            <a:endParaRPr lang="fr-FR" dirty="0"/>
          </a:p>
          <a:p>
            <a:pPr>
              <a:buFont typeface="Arial" charset="0"/>
              <a:buChar char="•"/>
              <a:defRPr/>
            </a:pPr>
            <a:r>
              <a:rPr lang="fr-FR" b="1" dirty="0"/>
              <a:t>Economie et tourisme </a:t>
            </a:r>
            <a:r>
              <a:rPr lang="fr-FR" dirty="0"/>
              <a:t>: appui aux entreprises régionales pour le développement de leurs activités en Inde et renforcement de l’attractivité du territoire </a:t>
            </a:r>
          </a:p>
          <a:p>
            <a:pPr>
              <a:buFont typeface="Arial" charset="0"/>
              <a:buChar char="•"/>
              <a:defRPr/>
            </a:pPr>
            <a:r>
              <a:rPr lang="fr-FR" b="1" dirty="0"/>
              <a:t>Education, enseignement supérieur et recherche </a:t>
            </a:r>
            <a:r>
              <a:rPr lang="fr-FR" dirty="0"/>
              <a:t>: appui aux échanges universitaires et aux projets de coopération scientifique dans le domaine de l’eau</a:t>
            </a:r>
          </a:p>
          <a:p>
            <a:pPr>
              <a:buFont typeface="Arial" charset="0"/>
              <a:buChar char="•"/>
              <a:defRPr/>
            </a:pPr>
            <a:r>
              <a:rPr lang="fr-FR" b="1" dirty="0"/>
              <a:t>Culture et société civile </a:t>
            </a:r>
            <a:r>
              <a:rPr lang="fr-FR" dirty="0"/>
              <a:t>: accompagnement des acteurs culturels dans leurs collaborations avec l’Inde et échanges de société civile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03610-92F8-497F-837E-C761E9D35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dirty="0"/>
              <a:t>Coopération avec la province du Hunan en Chine</a:t>
            </a:r>
          </a:p>
        </p:txBody>
      </p:sp>
      <p:sp>
        <p:nvSpPr>
          <p:cNvPr id="15363" name="Espace réservé du contenu 2">
            <a:extLst>
              <a:ext uri="{FF2B5EF4-FFF2-40B4-BE49-F238E27FC236}">
                <a16:creationId xmlns:a16="http://schemas.microsoft.com/office/drawing/2014/main" id="{6DA1D662-05B8-429C-AC0B-644007377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b="1"/>
              <a:t>Economie et tourisme </a:t>
            </a:r>
            <a:r>
              <a:rPr lang="fr-FR" altLang="fr-FR"/>
              <a:t>: appui aux entreprises régionales pour le développement de leurs activités en Chine et renforcement de l’attractivité du territoire </a:t>
            </a:r>
          </a:p>
          <a:p>
            <a:r>
              <a:rPr lang="fr-FR" altLang="fr-FR" b="1"/>
              <a:t>Environnement</a:t>
            </a:r>
          </a:p>
          <a:p>
            <a:r>
              <a:rPr lang="fr-FR" altLang="fr-FR" b="1"/>
              <a:t>Education, enseignement supérieur et recherche</a:t>
            </a:r>
            <a:endParaRPr lang="fr-FR" altLang="fr-FR"/>
          </a:p>
          <a:p>
            <a:r>
              <a:rPr lang="fr-FR" altLang="fr-FR" b="1"/>
              <a:t>Culture, patrimoine et société civile</a:t>
            </a:r>
            <a:endParaRPr lang="fr-FR" alt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té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1399</TotalTime>
  <Words>514</Words>
  <Application>Microsoft Office PowerPoint</Application>
  <PresentationFormat>Affichage à l'écran (4:3)</PresentationFormat>
  <Paragraphs>67</Paragraphs>
  <Slides>9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Clarté</vt:lpstr>
      <vt:lpstr>MSPhotoEd.3</vt:lpstr>
      <vt:lpstr>Les partenariats stratégiques de  la Région Centre-Val de Loire</vt:lpstr>
      <vt:lpstr>Coopération avec  la Voïvodie de Malopolska</vt:lpstr>
      <vt:lpstr>Coopération avec  la Région de Pardubice</vt:lpstr>
      <vt:lpstr>Coopération avec  le Land de Saxe-Anhalt</vt:lpstr>
      <vt:lpstr>Coopération avec la Région de Fès-Meknès  au Maroc</vt:lpstr>
      <vt:lpstr>Coopération avec la province de Luang Prabang au Laos</vt:lpstr>
      <vt:lpstr>Coopération avec la Région du Gorgol en Mauritanie</vt:lpstr>
      <vt:lpstr>Coopération avec l’Etat du Tamil Nadu en Inde</vt:lpstr>
      <vt:lpstr>Coopération avec la province du Hunan en Chine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Coopération avec la Région Meknès-Tafilalet</dc:title>
  <dc:creator>Volontaire</dc:creator>
  <cp:lastModifiedBy>ads-COM - Rusudan GAPRINDASHVILI</cp:lastModifiedBy>
  <cp:revision>107</cp:revision>
  <cp:lastPrinted>2017-09-27T12:23:05Z</cp:lastPrinted>
  <dcterms:created xsi:type="dcterms:W3CDTF">2010-09-13T13:41:23Z</dcterms:created>
  <dcterms:modified xsi:type="dcterms:W3CDTF">2020-07-06T09:37:29Z</dcterms:modified>
</cp:coreProperties>
</file>